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6" r:id="rId4"/>
  </p:sldMasterIdLst>
  <p:notesMasterIdLst>
    <p:notesMasterId r:id="rId14"/>
  </p:notesMasterIdLst>
  <p:handoutMasterIdLst>
    <p:handoutMasterId r:id="rId15"/>
  </p:handoutMasterIdLst>
  <p:sldIdLst>
    <p:sldId id="257" r:id="rId5"/>
    <p:sldId id="277" r:id="rId6"/>
    <p:sldId id="285" r:id="rId7"/>
    <p:sldId id="273" r:id="rId8"/>
    <p:sldId id="282" r:id="rId9"/>
    <p:sldId id="281" r:id="rId10"/>
    <p:sldId id="284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E219"/>
    <a:srgbClr val="000066"/>
    <a:srgbClr val="B3079A"/>
    <a:srgbClr val="F31403"/>
    <a:srgbClr val="AD031B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87949" autoAdjust="0"/>
  </p:normalViewPr>
  <p:slideViewPr>
    <p:cSldViewPr snapToGrid="0" showGuides="1">
      <p:cViewPr varScale="1">
        <p:scale>
          <a:sx n="86" d="100"/>
          <a:sy n="86" d="100"/>
        </p:scale>
        <p:origin x="67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10/31/2020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EA3ED16-BF59-4296-83BF-A01E522821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4A4B4-987D-4466-968C-6873154E09EB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20B1D-AD1A-4C0D-9EEB-11084264EC0C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1D8A72C-433F-40D6-AF12-7802DB733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608DB3C-1306-448B-AC20-512C08601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78443-247A-40B4-9796-07BD6C8DFE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1A83B1-C740-42D2-B2D1-9BFD0F19C58E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92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10/31/2020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3200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10/31/2020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06910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63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212849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29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2E4DA-AE9C-41BE-A38E-12CC448E7543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05F953B-1D49-4244-9174-9600F901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3A4432A-F142-488E-A82D-045E3840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13E3585-173E-4224-9661-A9445DCF2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D0F95-F6BA-44AB-8129-56E5BEC4B400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594412-DA60-4C0D-830D-DDE8718C4176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6085A-AA4C-44D2-BEF9-34C0D9AE5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61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783519-8536-48E6-9EB0-717540790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2DE1FA-9B96-4440-8819-3CF5C4A89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94CBD9E-917D-4EDE-923A-A16195CA82ED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21A1F8-A636-4CC7-9974-F5DE4F26C3AB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6C7E62-B9D9-4C6B-B4EB-7F0961DF7A9D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4F309C-A998-4EE1-8C8D-73A9C0D09B63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119C3CF-6605-4A2C-A1A3-45DF35E16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FC17B416-3B5C-4E0B-8E90-9080CC494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782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A1443-DF2E-48B8-8165-918B1DDE3B6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F2CF15F-3DEA-496B-8C32-2B1E00B83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1A7B462-4E9A-4271-A10F-2A987C238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E82DC5-CDC7-4687-9731-06152558A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397C60-2E1B-4561-988E-C14839647E80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E81274-BB39-4DDA-A244-C1899DE0F7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AA9DF7-41F0-4F06-AC4A-36A062B4B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3D4B30-5B10-4399-9643-55F212B227AA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564E14-0D3A-42CB-A27D-0DBCD9C38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2921C99-DFD5-4108-BA61-BBB65946A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FC514C2-8A1C-4667-94CC-97B0BFD5D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89FB7BD-F1D4-402D-8CDF-9471556E10B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E1C1A1-BD6B-458E-BF62-F7A3E345FC4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808F71-BF64-4BC8-B02B-F945642368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5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33718B-C758-411C-90AD-E27621F8C2BA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A0F0F20-C0CC-465B-8A75-D2372ACE5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026B5BF-F2ED-467D-8294-467E63CF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B94D776-A396-42D2-99C2-0492B279E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9CF1165-D4C0-4840-A9EE-39B664D1AEBD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B4A8C-7821-4286-818E-41CDD1999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1D7E4B9-1F9D-496E-8A8E-AB6D9AE20D1A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13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10/31/2020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2828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ABE03-426C-4229-9E30-F106A644674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542597B-C66B-4CC6-AAAB-8782AC59F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A3E616-E89A-48AB-82DD-2EEFAB588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3775055-FB2E-4999-B5B2-26018CEF1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AA431-5F5A-4B18-950A-2C9324C6EDB0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177F91-BC56-46B5-AD56-32A7C09E9580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6E089F-3F32-4A87-BC8E-6493A2919B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230F0F-B431-482A-A5EA-EDAB20278F92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9468773-E116-4630-88A8-21125B2D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B244DB9-2D2F-406E-9D84-083794B7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7971A-DF42-4B43-AC19-916C6760F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10/31/2020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8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24" r:id="rId13"/>
    <p:sldLayoutId id="2147484025" r:id="rId14"/>
    <p:sldLayoutId id="2147483660" r:id="rId15"/>
    <p:sldLayoutId id="2147483654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758154" cy="2090808"/>
          </a:xfrm>
          <a:noFill/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 prstMaterial="metal">
            <a:bevelT w="25400" h="69850"/>
            <a:bevelB/>
          </a:sp3d>
        </p:spPr>
        <p:txBody>
          <a:bodyPr>
            <a:sp3d extrusionH="57150">
              <a:bevelT w="50800" h="38100" prst="riblet"/>
              <a:bevelB w="38100" h="38100"/>
            </a:sp3d>
          </a:bodyPr>
          <a:lstStyle/>
          <a:p>
            <a:r>
              <a:rPr lang="en-US" sz="3600" b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INDUSTRY,INNOVATION </a:t>
            </a:r>
            <a:br>
              <a:rPr lang="en-US" sz="3600" b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3600" b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                AND</a:t>
            </a:r>
            <a:br>
              <a:rPr lang="en-US" sz="3600" b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3600" b="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     INFRASTRUCTURE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32E3A-4D81-408F-B5FC-3C66041AA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8" y="728545"/>
            <a:ext cx="5530788" cy="53056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14B8-D83E-43AD-BA50-1CF4703DA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1508692" y="654705"/>
            <a:ext cx="13401043" cy="1445107"/>
          </a:xfrm>
        </p:spPr>
        <p:txBody>
          <a:bodyPr/>
          <a:lstStyle/>
          <a:p>
            <a:b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D67D2-28A5-463E-90E7-A69AEA95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48" y="2231094"/>
            <a:ext cx="5007398" cy="2975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DB716-07A5-4213-95F0-7168162D3CA9}"/>
              </a:ext>
            </a:extLst>
          </p:cNvPr>
          <p:cNvSpPr txBox="1"/>
          <p:nvPr/>
        </p:nvSpPr>
        <p:spPr>
          <a:xfrm>
            <a:off x="2090397" y="630450"/>
            <a:ext cx="1049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REASONS FOR LACK OF INDUSTRIAL INNOVATION 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319AB-845D-4330-B8CD-1F2995F506C9}"/>
              </a:ext>
            </a:extLst>
          </p:cNvPr>
          <p:cNvSpPr txBox="1"/>
          <p:nvPr/>
        </p:nvSpPr>
        <p:spPr>
          <a:xfrm>
            <a:off x="75341" y="3755887"/>
            <a:ext cx="5936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No gather of teams , brainstorm idea, building of prototype , quality testing are the reasons for losing momentum towards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completion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FA4E4-CB1E-435A-99C8-28EA96B2A2E3}"/>
              </a:ext>
            </a:extLst>
          </p:cNvPr>
          <p:cNvSpPr txBox="1"/>
          <p:nvPr/>
        </p:nvSpPr>
        <p:spPr>
          <a:xfrm>
            <a:off x="564542" y="1719306"/>
            <a:ext cx="5443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Innovation demands long-term investments and to be sustainable it depends on the market’s ability to encourage and pay a premium.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4BF58-EB74-4176-B8E7-A52DD76B4304}"/>
              </a:ext>
            </a:extLst>
          </p:cNvPr>
          <p:cNvSpPr txBox="1"/>
          <p:nvPr/>
        </p:nvSpPr>
        <p:spPr>
          <a:xfrm>
            <a:off x="564542" y="5048426"/>
            <a:ext cx="513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They are not  able to understand what their costumers really need.</a:t>
            </a:r>
            <a:endParaRPr lang="en-IN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0C83D-BD10-4001-8036-C884AD826363}"/>
              </a:ext>
            </a:extLst>
          </p:cNvPr>
          <p:cNvSpPr txBox="1"/>
          <p:nvPr/>
        </p:nvSpPr>
        <p:spPr>
          <a:xfrm>
            <a:off x="564542" y="2936066"/>
            <a:ext cx="59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82829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82829"/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he industrial eco-system in India is </a:t>
            </a:r>
            <a:r>
              <a:rPr lang="en-US" b="0" i="0" dirty="0" err="1">
                <a:solidFill>
                  <a:srgbClr val="282829"/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focussed</a:t>
            </a:r>
            <a:r>
              <a:rPr lang="en-US" b="0" i="0" dirty="0">
                <a:solidFill>
                  <a:srgbClr val="282829"/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 on design and not much of research beyond it. </a:t>
            </a:r>
            <a:endParaRPr lang="en-IN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A5E3-C177-493D-B0CE-1C5EBBD6A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1628" y="-429003"/>
            <a:ext cx="8071899" cy="830997"/>
          </a:xfrm>
        </p:spPr>
        <p:txBody>
          <a:bodyPr/>
          <a:lstStyle/>
          <a:p>
            <a:br>
              <a:rPr lang="en-US" sz="3600" dirty="0"/>
            </a:b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32325-B5A0-41A7-9FD8-6655E4B7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66" y="2214880"/>
            <a:ext cx="4596642" cy="2885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E5C39F-4E84-4214-AFC2-EBA5186CCA4B}"/>
              </a:ext>
            </a:extLst>
          </p:cNvPr>
          <p:cNvSpPr txBox="1"/>
          <p:nvPr/>
        </p:nvSpPr>
        <p:spPr>
          <a:xfrm>
            <a:off x="2121763" y="612636"/>
            <a:ext cx="854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REASONS FOR LACK OF STUDENT INNOVATION  </a:t>
            </a:r>
            <a:endParaRPr lang="en-IN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6663A-EAAE-440B-8F36-12145E3520B9}"/>
              </a:ext>
            </a:extLst>
          </p:cNvPr>
          <p:cNvSpPr txBox="1"/>
          <p:nvPr/>
        </p:nvSpPr>
        <p:spPr>
          <a:xfrm>
            <a:off x="1005802" y="2095130"/>
            <a:ext cx="61344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 Rounded MT Bold" panose="020F0704030504030204" pitchFamily="34" charset="0"/>
              </a:rPr>
              <a:t>Because of more theoretical practice than practical approach to which students can understand.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 Rounded MT Bold" panose="020F0704030504030204" pitchFamily="34" charset="0"/>
              </a:rPr>
              <a:t>No proper funds provided  to them to continue their research work.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 Rounded MT Bold" panose="020F0704030504030204" pitchFamily="34" charset="0"/>
              </a:rPr>
              <a:t>Encouragement is not provided regarding research work .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lack at arranging industrial interactions for their students such as those in US , which render solid industry exposure.</a:t>
            </a:r>
          </a:p>
          <a:p>
            <a:endParaRPr lang="en-US" dirty="0">
              <a:solidFill>
                <a:srgbClr val="000000"/>
              </a:solidFill>
              <a:latin typeface="proximanova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proximanova"/>
            </a:endParaRPr>
          </a:p>
          <a:p>
            <a:endParaRPr lang="en-US" dirty="0">
              <a:solidFill>
                <a:srgbClr val="000000"/>
              </a:solidFill>
              <a:latin typeface="proximanova"/>
            </a:endParaRPr>
          </a:p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7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110427"/>
            <a:ext cx="11836893" cy="1450757"/>
          </a:xfrm>
          <a:ln>
            <a:solidFill>
              <a:srgbClr val="7030A0"/>
            </a:solidFill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MAJOR OBSTACLES FACED BY INDIA IN EDUCATIONAL SECTOR IS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81C58-85E7-448F-AD0D-DB201A37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91" y="2583402"/>
            <a:ext cx="5526469" cy="322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6DAEE-07FD-44EE-A045-56A07E25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0" y="1884875"/>
            <a:ext cx="5382104" cy="4276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F455-B3B2-46E1-9D6D-B3EBA08910AF}"/>
              </a:ext>
            </a:extLst>
          </p:cNvPr>
          <p:cNvSpPr txBox="1"/>
          <p:nvPr/>
        </p:nvSpPr>
        <p:spPr>
          <a:xfrm>
            <a:off x="6633723" y="1733287"/>
            <a:ext cx="5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Research and innovation</a:t>
            </a:r>
            <a:endParaRPr lang="en-IN" sz="2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D95A-21F3-4E46-81BC-B5CE7AA73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7280" y="2159083"/>
            <a:ext cx="5720080" cy="2443397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OUR MAIN THEME IS TO CONNECT INDUSTRIES WITH STUDENTS IN  THE COUNTRY .</a:t>
            </a:r>
            <a:br>
              <a:rPr lang="en-US" sz="2800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00999-62FE-4D87-BB24-B40B34EB0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WITH REAL TIME EXPERIENCE , INNOVATION, RESEARCH , ENTERPRENEURSHIP</a:t>
            </a:r>
            <a:endParaRPr lang="en-IN" sz="20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2422A4-C9D8-4533-A422-B5593FCBE9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53" t="-319" r="16334"/>
          <a:stretch/>
        </p:blipFill>
        <p:spPr>
          <a:xfrm>
            <a:off x="710812" y="1751599"/>
            <a:ext cx="4282607" cy="4282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FEFA9-5D84-49E9-ADDD-EAFD82B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56" y="4258820"/>
            <a:ext cx="2731363" cy="1775386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137A0-4E15-4281-83C8-A45C0191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796" y="203200"/>
            <a:ext cx="3051163" cy="195588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774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590FC-6AE7-4F3B-B016-21FCBB48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5D0EF-5645-4C3D-B10D-88796BB5927D}"/>
              </a:ext>
            </a:extLst>
          </p:cNvPr>
          <p:cNvSpPr txBox="1"/>
          <p:nvPr/>
        </p:nvSpPr>
        <p:spPr>
          <a:xfrm>
            <a:off x="304504" y="14747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Better interaction between Technical Institutions and Industry is the need of the hour.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84CB7-75B8-4C6A-AD73-20D93C56DFB8}"/>
              </a:ext>
            </a:extLst>
          </p:cNvPr>
          <p:cNvSpPr txBox="1"/>
          <p:nvPr/>
        </p:nvSpPr>
        <p:spPr>
          <a:xfrm>
            <a:off x="220885" y="23064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Lato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These objectives can only be achieved well by bridging the gap between industry and the students</a:t>
            </a:r>
          </a:p>
          <a:p>
            <a:endParaRPr lang="en-US" b="1" dirty="0">
              <a:solidFill>
                <a:srgbClr val="000000"/>
              </a:solidFill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  The students 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should be</a:t>
            </a:r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 introduced to practical hand on experience and encouraged to take up the small projects with their application in real world. 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E9FEF-9A2C-486B-ADAC-E61411ABCC92}"/>
              </a:ext>
            </a:extLst>
          </p:cNvPr>
          <p:cNvSpPr txBox="1"/>
          <p:nvPr/>
        </p:nvSpPr>
        <p:spPr>
          <a:xfrm>
            <a:off x="304504" y="424615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Roboto"/>
              </a:rPr>
              <a:t> </a:t>
            </a:r>
            <a:r>
              <a:rPr lang="en-US" b="1" i="0" dirty="0">
                <a:solidFill>
                  <a:srgbClr val="111111"/>
                </a:solidFill>
                <a:effectLst/>
                <a:latin typeface="Lato"/>
              </a:rPr>
              <a:t>Industry institute interaction opens new avenues for entrepreneurship among engineers.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i="0" dirty="0">
              <a:solidFill>
                <a:srgbClr val="111111"/>
              </a:solidFill>
              <a:effectLst/>
              <a:latin typeface="Lato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  <a:latin typeface="Lato"/>
              </a:rPr>
              <a:t>It gives them a platform for generating ideas and opportunity to reciprocate them into feasible business venture</a:t>
            </a:r>
            <a:endParaRPr lang="en-IN" b="1" dirty="0">
              <a:latin typeface="La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E1ECF8-BCFE-4250-A833-5E3CFA395D1B}"/>
              </a:ext>
            </a:extLst>
          </p:cNvPr>
          <p:cNvSpPr txBox="1"/>
          <p:nvPr/>
        </p:nvSpPr>
        <p:spPr>
          <a:xfrm>
            <a:off x="2310546" y="306611"/>
            <a:ext cx="1045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B307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INDUSTRIES AND STUDENTS</a:t>
            </a:r>
            <a:endParaRPr lang="en-IN" sz="3200" b="1" u="sng" dirty="0">
              <a:solidFill>
                <a:srgbClr val="B307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403D5-6C8F-4D69-84B0-A46DCFFA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504" y="1229595"/>
            <a:ext cx="5791496" cy="40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A3DE6-9E37-4B71-9BB5-F3ED3DB3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6FB5-DC51-4BF0-AAB8-E4970BB2931A}"/>
              </a:ext>
            </a:extLst>
          </p:cNvPr>
          <p:cNvSpPr txBox="1"/>
          <p:nvPr/>
        </p:nvSpPr>
        <p:spPr>
          <a:xfrm>
            <a:off x="1290222" y="173357"/>
            <a:ext cx="10706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industries and students through our app</a:t>
            </a:r>
          </a:p>
          <a:p>
            <a:r>
              <a:rPr lang="en-US" sz="2800" u="sng" dirty="0"/>
              <a:t>  </a:t>
            </a:r>
            <a:endParaRPr lang="en-IN" sz="28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3E776-FB84-440C-A40E-2C3F04AE8AFA}"/>
              </a:ext>
            </a:extLst>
          </p:cNvPr>
          <p:cNvSpPr txBox="1"/>
          <p:nvPr/>
        </p:nvSpPr>
        <p:spPr>
          <a:xfrm>
            <a:off x="488271" y="994299"/>
            <a:ext cx="10280342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                               </a:t>
            </a:r>
            <a:r>
              <a:rPr 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Uses of our app 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platform help the students with innovative ideas to present them instead of waiting for support or hoping for funds.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Industries can get a better platform to find there needs and take them directly from innovator instead of a long process of searching them going through various platforms for each.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students who don’t have an innovative ideas can also take up a project from our app and contribute to industries.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students from different places can interact with each other to do research work.</a:t>
            </a:r>
          </a:p>
          <a:p>
            <a:r>
              <a:rPr lang="en-US" dirty="0"/>
              <a:t>                                                    </a:t>
            </a:r>
          </a:p>
          <a:p>
            <a:r>
              <a:rPr lang="en-US" dirty="0"/>
              <a:t>                                                                               </a:t>
            </a:r>
            <a:r>
              <a:rPr lang="en-US" u="sng" dirty="0">
                <a:solidFill>
                  <a:srgbClr val="14E219"/>
                </a:solidFill>
                <a:latin typeface="Arial Black" panose="020B0A04020102020204" pitchFamily="34" charset="0"/>
              </a:rPr>
              <a:t>Features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innovative videos can be uploaded.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Rating can be given to the innovation.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Mentors can suggest students in their research work.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Coins system also we can find in this app.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44054-1479-4EBB-99DF-09F506BE1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5"/>
          <a:stretch/>
        </p:blipFill>
        <p:spPr>
          <a:xfrm>
            <a:off x="7057748" y="4496683"/>
            <a:ext cx="4863668" cy="17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SRM UNIVERSITY ,</a:t>
            </a:r>
          </a:p>
          <a:p>
            <a:r>
              <a:rPr lang="en-US" dirty="0"/>
              <a:t>AMARAVATI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SYED BAJEETH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SRM UNIVERSITY,</a:t>
            </a:r>
          </a:p>
          <a:p>
            <a:r>
              <a:rPr lang="en-US" dirty="0"/>
              <a:t> AMARAVATI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SREEYA NALLAMOLU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SRM UNIVERSITY,</a:t>
            </a:r>
          </a:p>
          <a:p>
            <a:r>
              <a:rPr lang="en-US" dirty="0"/>
              <a:t>AMARAVATI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APPALA INDIVAR YUVARAJ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SRM UNIVERSITY,</a:t>
            </a:r>
          </a:p>
          <a:p>
            <a:r>
              <a:rPr lang="en-US" dirty="0"/>
              <a:t>AMARAVATI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YOGITHA YARLAGADDA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51FA2E-94CE-4523-86B8-325607D6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6D661-D69A-44DF-B179-8F29736A9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3" t="22395" r="32580" b="21295"/>
          <a:stretch/>
        </p:blipFill>
        <p:spPr>
          <a:xfrm>
            <a:off x="968552" y="1722268"/>
            <a:ext cx="1700507" cy="1706732"/>
          </a:xfrm>
          <a:prstGeom prst="flowChartConnector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0FAEC0-284E-4B62-8AE5-D3D4465FC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9" t="16180" r="29515" b="11586"/>
          <a:stretch/>
        </p:blipFill>
        <p:spPr>
          <a:xfrm>
            <a:off x="3788877" y="1722268"/>
            <a:ext cx="1766655" cy="1706732"/>
          </a:xfrm>
          <a:prstGeom prst="flowChartConnector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DB3AC9-AEDD-4310-A25B-1A248588B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27" t="19806" r="31318" b="12620"/>
          <a:stretch/>
        </p:blipFill>
        <p:spPr>
          <a:xfrm>
            <a:off x="9467114" y="1722268"/>
            <a:ext cx="1766655" cy="1760032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A9B2C-10C2-4724-A200-11B847314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24" t="13772" r="32690" b="50607"/>
          <a:stretch/>
        </p:blipFill>
        <p:spPr>
          <a:xfrm>
            <a:off x="6752817" y="1722268"/>
            <a:ext cx="1516247" cy="170673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E151B-CE2F-4871-82B3-6759A20D6636}"/>
              </a:ext>
            </a:extLst>
          </p:cNvPr>
          <p:cNvSpPr txBox="1"/>
          <p:nvPr/>
        </p:nvSpPr>
        <p:spPr>
          <a:xfrm>
            <a:off x="7061200" y="4439920"/>
            <a:ext cx="441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yogitha_yarlagadda@srmap.edu.in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1493</TotalTime>
  <Words>474</Words>
  <Application>Microsoft Office PowerPoint</Application>
  <PresentationFormat>Widescreen</PresentationFormat>
  <Paragraphs>76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Arial Rounded MT Bold</vt:lpstr>
      <vt:lpstr>Bahnschrift</vt:lpstr>
      <vt:lpstr>Calibri</vt:lpstr>
      <vt:lpstr>Calibri Light</vt:lpstr>
      <vt:lpstr>Lato</vt:lpstr>
      <vt:lpstr>proximanova</vt:lpstr>
      <vt:lpstr>Roboto</vt:lpstr>
      <vt:lpstr>Wingdings</vt:lpstr>
      <vt:lpstr>Retrospect</vt:lpstr>
      <vt:lpstr>INDUSTRY,INNOVATION                   AND       INFRASTRUCTURE </vt:lpstr>
      <vt:lpstr> </vt:lpstr>
      <vt:lpstr> </vt:lpstr>
      <vt:lpstr>MAJOR OBSTACLES FACED BY INDIA IN EDUCATIONAL SECTOR IS : </vt:lpstr>
      <vt:lpstr>OUR MAIN THEME IS TO CONNECT INDUSTRIES WITH STUDENTS IN  THE COUNTRY .  </vt:lpstr>
      <vt:lpstr>PowerPoint Presentation</vt:lpstr>
      <vt:lpstr>PowerPoint Presentation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INDUSTRY,INNOVATION                   AND       INFRASTRUCTURE</dc:title>
  <dc:creator>yarlagadda yogitha</dc:creator>
  <cp:lastModifiedBy>yarlagadda yogitha</cp:lastModifiedBy>
  <cp:revision>38</cp:revision>
  <dcterms:created xsi:type="dcterms:W3CDTF">2020-10-28T18:04:25Z</dcterms:created>
  <dcterms:modified xsi:type="dcterms:W3CDTF">2020-10-31T04:31:32Z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